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32"/>
  </p:notesMasterIdLst>
  <p:handoutMasterIdLst>
    <p:handoutMasterId r:id="rId33"/>
  </p:handoutMasterIdLst>
  <p:sldIdLst>
    <p:sldId id="292" r:id="rId6"/>
    <p:sldId id="260" r:id="rId7"/>
    <p:sldId id="4344" r:id="rId8"/>
    <p:sldId id="294" r:id="rId9"/>
    <p:sldId id="288" r:id="rId10"/>
    <p:sldId id="295" r:id="rId11"/>
    <p:sldId id="296" r:id="rId12"/>
    <p:sldId id="297" r:id="rId13"/>
    <p:sldId id="298" r:id="rId14"/>
    <p:sldId id="299" r:id="rId15"/>
    <p:sldId id="4334" r:id="rId16"/>
    <p:sldId id="4335" r:id="rId17"/>
    <p:sldId id="290" r:id="rId18"/>
    <p:sldId id="4336" r:id="rId19"/>
    <p:sldId id="4337" r:id="rId20"/>
    <p:sldId id="4333" r:id="rId21"/>
    <p:sldId id="285" r:id="rId22"/>
    <p:sldId id="4342" r:id="rId23"/>
    <p:sldId id="286" r:id="rId24"/>
    <p:sldId id="268" r:id="rId25"/>
    <p:sldId id="284" r:id="rId26"/>
    <p:sldId id="280" r:id="rId27"/>
    <p:sldId id="4338" r:id="rId28"/>
    <p:sldId id="4343" r:id="rId29"/>
    <p:sldId id="421" r:id="rId30"/>
    <p:sldId id="293" r:id="rId3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26BB3"/>
    <a:srgbClr val="C7873D"/>
    <a:srgbClr val="2D4F9B"/>
    <a:srgbClr val="7D99D9"/>
    <a:srgbClr val="69BFC9"/>
    <a:srgbClr val="E15CBD"/>
    <a:srgbClr val="7D8150"/>
    <a:srgbClr val="1E5082"/>
    <a:srgbClr val="F3E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39" autoAdjust="0"/>
  </p:normalViewPr>
  <p:slideViewPr>
    <p:cSldViewPr snapToGrid="0">
      <p:cViewPr varScale="1">
        <p:scale>
          <a:sx n="85" d="100"/>
          <a:sy n="85" d="100"/>
        </p:scale>
        <p:origin x="1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VLCKD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Tempo operatorio (min)</c:v>
                </c:pt>
                <c:pt idx="1">
                  <c:v>Degenza &gt;3gg (%)</c:v>
                </c:pt>
                <c:pt idx="2">
                  <c:v>Hb post-op (g/dL)</c:v>
                </c:pt>
                <c:pt idx="3">
                  <c:v>Liq. Drenaggio (cc)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59.8</c:v>
                </c:pt>
                <c:pt idx="1">
                  <c:v>2.8</c:v>
                </c:pt>
                <c:pt idx="2">
                  <c:v>13.1</c:v>
                </c:pt>
                <c:pt idx="3">
                  <c:v>141.19999999999999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9A-4D7E-9E02-08F564B2A1A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VLCD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Tempo operatorio (min)</c:v>
                </c:pt>
                <c:pt idx="1">
                  <c:v>Degenza &gt;3gg (%)</c:v>
                </c:pt>
                <c:pt idx="2">
                  <c:v>Hb post-op (g/dL)</c:v>
                </c:pt>
                <c:pt idx="3">
                  <c:v>Liq. Drenaggio (cc)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69</c:v>
                </c:pt>
                <c:pt idx="1">
                  <c:v>10.4</c:v>
                </c:pt>
                <c:pt idx="2">
                  <c:v>12.7</c:v>
                </c:pt>
                <c:pt idx="3">
                  <c:v>190.7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9A-4D7E-9E02-08F564B2A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95503"/>
        <c:axId val="703733727"/>
      </c:barChart>
      <c:catAx>
        <c:axId val="15149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3733727"/>
        <c:crosses val="autoZero"/>
        <c:auto val="1"/>
        <c:lblAlgn val="ctr"/>
        <c:lblOffset val="100"/>
        <c:noMultiLvlLbl val="0"/>
      </c:catAx>
      <c:valAx>
        <c:axId val="703733727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49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14542322834645"/>
          <c:y val="4.5539797887561621E-2"/>
          <c:w val="0.17983403051181102"/>
          <c:h val="4.5085258053318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27/10/2024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27/10/2024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2BD4E8F6-99A4-4212-8A25-E88823896C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0" i="0" u="none" strike="noStrike" baseline="0" dirty="0">
                <a:latin typeface="GuardianSansGR-Regular"/>
              </a:rPr>
              <a:t>Weight </a:t>
            </a:r>
            <a:r>
              <a:rPr lang="en-US" sz="1800" b="0" i="0" u="none" strike="noStrike" baseline="0" dirty="0">
                <a:latin typeface="GuardianSansGR-Regular"/>
              </a:rPr>
              <a:t>loss (in pounds) was defined as the difference between the highest recorded preoperative weight and preoperative weight recorded closest to the procedure.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2BD4E8F6-99A4-4212-8A25-E88823896C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5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2BD4E8F6-99A4-4212-8A25-E88823896C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76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2BD4E8F6-99A4-4212-8A25-E88823896C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156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2BD4E8F6-99A4-4212-8A25-E88823896C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2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2BD4E8F6-99A4-4212-8A25-E88823896C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49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2BD4E8F6-99A4-4212-8A25-E88823896C9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76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360BDFF3-0E40-6745-A4CD-21D370CD06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BF95EC4D-7BF6-C144-A379-32CA9E791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884E370E-F63F-0A45-B9B5-B8F940DE6F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4472C4"/>
              </a:buClr>
              <a:buSzTx/>
              <a:buFont typeface="Wingdings" charset="0"/>
              <a:buNone/>
              <a:tabLst/>
              <a:defRPr/>
            </a:pPr>
            <a:fld id="{DAF73F9A-B2A1-0842-AD91-931A7485C00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4472C4"/>
                </a:buClr>
                <a:buSzTx/>
                <a:buFont typeface="Wingdings" charset="0"/>
                <a:buNone/>
                <a:tabLst/>
                <a:defRPr/>
              </a:pPr>
              <a:t>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66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69B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15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D2A314-8916-BA07-A9ED-B76E11534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" y="0"/>
            <a:ext cx="482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321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4044596"/>
            <a:ext cx="10363200" cy="36230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84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4418" y="1163638"/>
            <a:ext cx="5369983" cy="21320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63638"/>
            <a:ext cx="5369984" cy="21320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452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751016"/>
            <a:ext cx="5386917" cy="4238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861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751016"/>
            <a:ext cx="5389033" cy="4238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1861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74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669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970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24428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699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2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5469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699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889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917629" y="1163638"/>
            <a:ext cx="2649956" cy="17970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95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2851" y="439738"/>
            <a:ext cx="2734733" cy="25209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64470" y="439738"/>
            <a:ext cx="2065181" cy="25209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783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418" y="439738"/>
            <a:ext cx="8352367" cy="685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24418" y="1163638"/>
            <a:ext cx="5369983" cy="1797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63638"/>
            <a:ext cx="5369984" cy="1797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94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27/10/2024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624418" y="439738"/>
            <a:ext cx="83523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Topic name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624418" y="1163638"/>
            <a:ext cx="1094316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422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+mj-lt"/>
          <a:ea typeface="Geneva" charset="0"/>
          <a:cs typeface="+mj-cs"/>
        </a:defRPr>
      </a:lvl1pPr>
      <a:lvl2pPr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  <a:ea typeface="Geneva" charset="0"/>
        </a:defRPr>
      </a:lvl2pPr>
      <a:lvl3pPr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  <a:ea typeface="Geneva" charset="0"/>
        </a:defRPr>
      </a:lvl3pPr>
      <a:lvl4pPr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  <a:ea typeface="Geneva" charset="0"/>
        </a:defRPr>
      </a:lvl4pPr>
      <a:lvl5pPr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  <a:ea typeface="Geneva" charset="0"/>
        </a:defRPr>
      </a:lvl5pPr>
      <a:lvl6pPr marL="457200"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6pPr>
      <a:lvl7pPr marL="914400"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7pPr>
      <a:lvl8pPr marL="1371600"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8pPr>
      <a:lvl9pPr marL="1828800" algn="l" defTabSz="784225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30000"/>
        </a:spcAft>
        <a:tabLst>
          <a:tab pos="195263" algn="l"/>
        </a:tabLst>
        <a:defRPr sz="2000">
          <a:solidFill>
            <a:schemeClr val="accent1"/>
          </a:solidFill>
          <a:latin typeface="+mn-lt"/>
          <a:ea typeface="Geneva" charset="0"/>
          <a:cs typeface="+mn-cs"/>
        </a:defRPr>
      </a:lvl1pPr>
      <a:lvl2pPr marL="1588" indent="455613" algn="l" rtl="0" eaLnBrk="1" fontAlgn="base" hangingPunct="1">
        <a:spcBef>
          <a:spcPct val="0"/>
        </a:spcBef>
        <a:spcAft>
          <a:spcPct val="30000"/>
        </a:spcAft>
        <a:buFont typeface="Wingdings" charset="0"/>
        <a:tabLst>
          <a:tab pos="195263" algn="l"/>
        </a:tabLst>
        <a:defRPr>
          <a:solidFill>
            <a:schemeClr val="tx1"/>
          </a:solidFill>
          <a:latin typeface="+mn-lt"/>
          <a:ea typeface="Geneva" charset="0"/>
        </a:defRPr>
      </a:lvl2pPr>
      <a:lvl3pPr marL="192088" indent="-188913" algn="l" rtl="0" eaLnBrk="1" fontAlgn="base" hangingPunct="1">
        <a:spcBef>
          <a:spcPct val="0"/>
        </a:spcBef>
        <a:spcAft>
          <a:spcPct val="30000"/>
        </a:spcAft>
        <a:buClr>
          <a:schemeClr val="accent1"/>
        </a:buClr>
        <a:buFont typeface="Wingdings" charset="0"/>
        <a:buChar char="§"/>
        <a:tabLst>
          <a:tab pos="195263" algn="l"/>
        </a:tabLst>
        <a:defRPr>
          <a:solidFill>
            <a:schemeClr val="tx1"/>
          </a:solidFill>
          <a:latin typeface="+mn-lt"/>
          <a:ea typeface="Geneva" charset="0"/>
        </a:defRPr>
      </a:lvl3pPr>
      <a:lvl4pPr marL="384175" indent="-190500" algn="l" rtl="0" eaLnBrk="1" fontAlgn="base" hangingPunct="1">
        <a:spcBef>
          <a:spcPct val="0"/>
        </a:spcBef>
        <a:spcAft>
          <a:spcPct val="30000"/>
        </a:spcAft>
        <a:buClr>
          <a:schemeClr val="accent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  <a:ea typeface="Geneva" charset="0"/>
        </a:defRPr>
      </a:lvl4pPr>
      <a:lvl5pPr marL="574675" indent="-177800" algn="l" rtl="0" eaLnBrk="1" fontAlgn="base" hangingPunct="1">
        <a:spcBef>
          <a:spcPct val="0"/>
        </a:spcBef>
        <a:spcAft>
          <a:spcPct val="30000"/>
        </a:spcAft>
        <a:buClr>
          <a:schemeClr val="accent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  <a:ea typeface="Geneva" charset="0"/>
        </a:defRPr>
      </a:lvl5pPr>
      <a:lvl6pPr marL="1031875" indent="-177800" algn="l" rtl="0" eaLnBrk="1" fontAlgn="base" hangingPunct="1">
        <a:spcBef>
          <a:spcPct val="0"/>
        </a:spcBef>
        <a:spcAft>
          <a:spcPct val="30000"/>
        </a:spcAft>
        <a:buClr>
          <a:schemeClr val="accent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6pPr>
      <a:lvl7pPr marL="1489075" indent="-177800" algn="l" rtl="0" eaLnBrk="1" fontAlgn="base" hangingPunct="1">
        <a:spcBef>
          <a:spcPct val="0"/>
        </a:spcBef>
        <a:spcAft>
          <a:spcPct val="30000"/>
        </a:spcAft>
        <a:buClr>
          <a:schemeClr val="accent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7pPr>
      <a:lvl8pPr marL="1946275" indent="-177800" algn="l" rtl="0" eaLnBrk="1" fontAlgn="base" hangingPunct="1">
        <a:spcBef>
          <a:spcPct val="0"/>
        </a:spcBef>
        <a:spcAft>
          <a:spcPct val="30000"/>
        </a:spcAft>
        <a:buClr>
          <a:schemeClr val="accent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8pPr>
      <a:lvl9pPr marL="2403475" indent="-177800" algn="l" rtl="0" eaLnBrk="1" fontAlgn="base" hangingPunct="1">
        <a:spcBef>
          <a:spcPct val="0"/>
        </a:spcBef>
        <a:spcAft>
          <a:spcPct val="30000"/>
        </a:spcAft>
        <a:buClr>
          <a:schemeClr val="accent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5142816" cy="3227514"/>
          </a:xfrm>
        </p:spPr>
        <p:txBody>
          <a:bodyPr>
            <a:normAutofit fontScale="90000"/>
          </a:bodyPr>
          <a:lstStyle/>
          <a:p>
            <a:r>
              <a:rPr lang="it-IT" dirty="0"/>
              <a:t>LA VLCKD NELLA PREABILITAZIONE DEL PAZIENTE BARIATRICO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0" y="4508500"/>
            <a:ext cx="4975781" cy="1279652"/>
          </a:xfrm>
        </p:spPr>
        <p:txBody>
          <a:bodyPr>
            <a:normAutofit fontScale="55000" lnSpcReduction="20000"/>
          </a:bodyPr>
          <a:lstStyle/>
          <a:p>
            <a:r>
              <a:rPr lang="it-IT" sz="4400" b="1" dirty="0">
                <a:solidFill>
                  <a:srgbClr val="C7873D"/>
                </a:solidFill>
              </a:rPr>
              <a:t>CATERINA CONTE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UNIVERSITÀ TELEMATICA SAN RAFFAELE ROMA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IRCCS MULTIMEDICA, MILANO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5AB2DA-33CC-D020-0603-F85DF544B08B}"/>
              </a:ext>
            </a:extLst>
          </p:cNvPr>
          <p:cNvSpPr txBox="1"/>
          <p:nvPr/>
        </p:nvSpPr>
        <p:spPr>
          <a:xfrm>
            <a:off x="371302" y="2261499"/>
            <a:ext cx="11355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Quali strategie per ottenere un calo ponderale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pre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-operatorio? </a:t>
            </a:r>
          </a:p>
        </p:txBody>
      </p:sp>
    </p:spTree>
    <p:extLst>
      <p:ext uri="{BB962C8B-B14F-4D97-AF65-F5344CB8AC3E}">
        <p14:creationId xmlns:p14="http://schemas.microsoft.com/office/powerpoint/2010/main" val="103130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5AB2DA-33CC-D020-0603-F85DF544B08B}"/>
              </a:ext>
            </a:extLst>
          </p:cNvPr>
          <p:cNvSpPr txBox="1"/>
          <p:nvPr/>
        </p:nvSpPr>
        <p:spPr>
          <a:xfrm>
            <a:off x="371302" y="488117"/>
            <a:ext cx="11355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Quali strategie per ottenere un calo ponderale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pre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-operatorio?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304BCC-F1CA-5C35-4D1E-1ED447D2650E}"/>
              </a:ext>
            </a:extLst>
          </p:cNvPr>
          <p:cNvSpPr txBox="1"/>
          <p:nvPr/>
        </p:nvSpPr>
        <p:spPr>
          <a:xfrm>
            <a:off x="720436" y="1631437"/>
            <a:ext cx="109481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Un calo ponderale 5–10% nell'immediato periodo preoperatorio può facilitare l'intervento chirurgico e ridurre il rischio di complicanze.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La perdita di peso preoperatoria può essere ottenuta con diversi regimi:</a:t>
            </a:r>
          </a:p>
          <a:p>
            <a:pPr marL="380990" marR="0" lvl="0" indent="-38099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diete ipocaloriche (LCD) (800-1200 kcal/die), </a:t>
            </a:r>
          </a:p>
          <a:p>
            <a:pPr marL="380990" marR="0" lvl="0" indent="-38099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diete molto ipocaloriche (VLCD) (600-800 kcal/die) </a:t>
            </a:r>
          </a:p>
          <a:p>
            <a:pPr marL="380990" marR="0" lvl="0" indent="-38099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dieta ipocalorica combinata con IGB</a:t>
            </a:r>
          </a:p>
          <a:p>
            <a:pPr marL="380990" marR="0" lvl="0" indent="-38099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diete molto ipocaloriche chetogeniche (VLCKD) (600-800 kcal/die) </a:t>
            </a:r>
          </a:p>
        </p:txBody>
      </p:sp>
    </p:spTree>
    <p:extLst>
      <p:ext uri="{BB962C8B-B14F-4D97-AF65-F5344CB8AC3E}">
        <p14:creationId xmlns:p14="http://schemas.microsoft.com/office/powerpoint/2010/main" val="295412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46F9DB-EF02-0C64-E648-6687F2E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34" y="207652"/>
            <a:ext cx="9705531" cy="685800"/>
          </a:xfrm>
        </p:spPr>
        <p:txBody>
          <a:bodyPr/>
          <a:lstStyle/>
          <a:p>
            <a:pPr algn="ctr"/>
            <a:r>
              <a:rPr lang="it-IT" sz="2800" b="1" dirty="0"/>
              <a:t>Calo ponderale prima della chirurgia bariatrica – VLCD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D7BE8B-DECA-48C3-29FE-278AE1C71F78}"/>
              </a:ext>
            </a:extLst>
          </p:cNvPr>
          <p:cNvSpPr txBox="1"/>
          <p:nvPr/>
        </p:nvSpPr>
        <p:spPr>
          <a:xfrm>
            <a:off x="6016752" y="6430861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Sivakumar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J, et al.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2020 Jan;30(1):119-126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C67A99-EB94-73C7-1164-3C4875B37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16"/>
          <a:stretch/>
        </p:blipFill>
        <p:spPr>
          <a:xfrm>
            <a:off x="1123121" y="1125538"/>
            <a:ext cx="10250557" cy="507323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BC3AE32-020B-F136-3407-F8BAB8ABD868}"/>
              </a:ext>
            </a:extLst>
          </p:cNvPr>
          <p:cNvSpPr/>
          <p:nvPr/>
        </p:nvSpPr>
        <p:spPr bwMode="auto">
          <a:xfrm>
            <a:off x="1197032" y="3733800"/>
            <a:ext cx="10098157" cy="241199"/>
          </a:xfrm>
          <a:prstGeom prst="rect">
            <a:avLst/>
          </a:prstGeom>
          <a:noFill/>
          <a:ln w="28575" cap="flat" cmpd="sng" algn="ctr">
            <a:solidFill>
              <a:srgbClr val="ED09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67BDB03-F18D-70EA-792D-4A7FF65B5E5A}"/>
              </a:ext>
            </a:extLst>
          </p:cNvPr>
          <p:cNvSpPr/>
          <p:nvPr/>
        </p:nvSpPr>
        <p:spPr bwMode="auto">
          <a:xfrm>
            <a:off x="1197031" y="2154365"/>
            <a:ext cx="10098157" cy="241199"/>
          </a:xfrm>
          <a:prstGeom prst="rect">
            <a:avLst/>
          </a:prstGeom>
          <a:noFill/>
          <a:ln w="28575" cap="flat" cmpd="sng" algn="ctr">
            <a:solidFill>
              <a:srgbClr val="ED09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C47595-B07D-0B63-D9BB-E6DE641D74DE}"/>
              </a:ext>
            </a:extLst>
          </p:cNvPr>
          <p:cNvSpPr txBox="1"/>
          <p:nvPr/>
        </p:nvSpPr>
        <p:spPr>
          <a:xfrm>
            <a:off x="0" y="6370727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N=44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11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46F9DB-EF02-0C64-E648-6687F2E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678" y="277869"/>
            <a:ext cx="8951844" cy="685800"/>
          </a:xfrm>
        </p:spPr>
        <p:txBody>
          <a:bodyPr/>
          <a:lstStyle/>
          <a:p>
            <a:pPr algn="ctr"/>
            <a:r>
              <a:rPr lang="it-IT" sz="2800" b="1" dirty="0"/>
              <a:t>Calo ponderale prima della chirurgia bariatrica - BIB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1C58D0-C5CD-0CF2-9B60-5324D3258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70" y="1125538"/>
            <a:ext cx="8768459" cy="52640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3ACC96-B0B1-9ABB-6299-EF5036B6A727}"/>
              </a:ext>
            </a:extLst>
          </p:cNvPr>
          <p:cNvSpPr txBox="1"/>
          <p:nvPr/>
        </p:nvSpPr>
        <p:spPr>
          <a:xfrm>
            <a:off x="0" y="6370727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N=66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93BD6E-EC21-BBF1-DC09-F6C2CEB69A04}"/>
              </a:ext>
            </a:extLst>
          </p:cNvPr>
          <p:cNvSpPr txBox="1"/>
          <p:nvPr/>
        </p:nvSpPr>
        <p:spPr>
          <a:xfrm>
            <a:off x="6079435" y="6519446"/>
            <a:ext cx="6112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Vicente Martin C, et al.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Endosc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2020 Jun;34(6):2519-2531</a:t>
            </a:r>
          </a:p>
        </p:txBody>
      </p:sp>
    </p:spTree>
    <p:extLst>
      <p:ext uri="{BB962C8B-B14F-4D97-AF65-F5344CB8AC3E}">
        <p14:creationId xmlns:p14="http://schemas.microsoft.com/office/powerpoint/2010/main" val="3763682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46F9DB-EF02-0C64-E648-6687F2E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969" y="257643"/>
            <a:ext cx="9007262" cy="685800"/>
          </a:xfrm>
        </p:spPr>
        <p:txBody>
          <a:bodyPr/>
          <a:lstStyle/>
          <a:p>
            <a:pPr algn="ctr"/>
            <a:r>
              <a:rPr lang="it-IT" sz="2800" b="1" dirty="0"/>
              <a:t>Calo ponderale prima della chirurgia bariatrica - BIB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3ACC96-B0B1-9ABB-6299-EF5036B6A727}"/>
              </a:ext>
            </a:extLst>
          </p:cNvPr>
          <p:cNvSpPr txBox="1"/>
          <p:nvPr/>
        </p:nvSpPr>
        <p:spPr>
          <a:xfrm>
            <a:off x="73152" y="5897892"/>
            <a:ext cx="617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N=66;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Composite: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 stay ≥ 6 days from surgery to discharge, and/or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intensive care (ICU) &gt; 48 h, and/or reconversion to open surgery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93BD6E-EC21-BBF1-DC09-F6C2CEB69A04}"/>
              </a:ext>
            </a:extLst>
          </p:cNvPr>
          <p:cNvSpPr txBox="1"/>
          <p:nvPr/>
        </p:nvSpPr>
        <p:spPr>
          <a:xfrm>
            <a:off x="6079435" y="6519446"/>
            <a:ext cx="6112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Vicente Martin C, et al.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Endosc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2020 Jun;34(6):2519-2531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F7167C-552D-4CF7-A896-6B28581C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0" y="1095843"/>
            <a:ext cx="9692640" cy="466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7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5AB2DA-33CC-D020-0603-F85DF544B08B}"/>
              </a:ext>
            </a:extLst>
          </p:cNvPr>
          <p:cNvSpPr txBox="1"/>
          <p:nvPr/>
        </p:nvSpPr>
        <p:spPr>
          <a:xfrm>
            <a:off x="1899241" y="2261499"/>
            <a:ext cx="9078876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Calo ponderale prima della chirurgia bariatrica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VLCKD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pre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-op</a:t>
            </a:r>
          </a:p>
        </p:txBody>
      </p:sp>
    </p:spTree>
    <p:extLst>
      <p:ext uri="{BB962C8B-B14F-4D97-AF65-F5344CB8AC3E}">
        <p14:creationId xmlns:p14="http://schemas.microsoft.com/office/powerpoint/2010/main" val="361721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58565"/>
            <a:ext cx="10478955" cy="994172"/>
          </a:xfrm>
        </p:spPr>
        <p:txBody>
          <a:bodyPr>
            <a:normAutofit/>
          </a:bodyPr>
          <a:lstStyle/>
          <a:p>
            <a:r>
              <a:rPr lang="it-IT" b="1" dirty="0"/>
              <a:t>VLCKD: calo ponderale più efficace </a:t>
            </a:r>
            <a:r>
              <a:rPr lang="it-IT" b="1" i="1" dirty="0"/>
              <a:t>vs</a:t>
            </a:r>
            <a:r>
              <a:rPr lang="it-IT" b="1" dirty="0"/>
              <a:t>. altre diete</a:t>
            </a:r>
          </a:p>
        </p:txBody>
      </p:sp>
      <p:sp>
        <p:nvSpPr>
          <p:cNvPr id="4" name="Rettangolo 3"/>
          <p:cNvSpPr/>
          <p:nvPr/>
        </p:nvSpPr>
        <p:spPr>
          <a:xfrm>
            <a:off x="7892373" y="6550225"/>
            <a:ext cx="4475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Castellana M, et al.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Rev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Endocr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Metab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Disord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. 2020;21(1):5-16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EC663B-8294-422D-9C84-5457EBC3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" y="1700808"/>
            <a:ext cx="10772775" cy="41875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3DFAF0-1AB8-9B4C-8CAE-4550AF3B069D}"/>
              </a:ext>
            </a:extLst>
          </p:cNvPr>
          <p:cNvSpPr/>
          <p:nvPr/>
        </p:nvSpPr>
        <p:spPr>
          <a:xfrm>
            <a:off x="7824192" y="4775022"/>
            <a:ext cx="1224136" cy="7643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endParaRPr kumimoji="0" lang="it-IT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381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EDB17D-9A7F-83F9-0272-D915B6FEFF9C}"/>
              </a:ext>
            </a:extLst>
          </p:cNvPr>
          <p:cNvSpPr txBox="1"/>
          <p:nvPr/>
        </p:nvSpPr>
        <p:spPr>
          <a:xfrm>
            <a:off x="339296" y="106782"/>
            <a:ext cx="11329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VLCKD vs MED DIET 2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wks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pre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-op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BBC2CE-3A38-08E6-6BCB-6E3ED6EFE35A}"/>
              </a:ext>
            </a:extLst>
          </p:cNvPr>
          <p:cNvSpPr txBox="1"/>
          <p:nvPr/>
        </p:nvSpPr>
        <p:spPr>
          <a:xfrm>
            <a:off x="6003925" y="6511672"/>
            <a:ext cx="6095114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de-DE"/>
            </a:defPPr>
            <a:lvl1pPr algn="r" eaLnBrk="1" hangingPunct="1">
              <a:defRPr sz="1600" i="1">
                <a:uFillTx/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uFillTx/>
                <a:cs typeface="Arial" charset="0"/>
              </a:defRPr>
            </a:lvl2pPr>
            <a:lvl3pPr marL="1143000" indent="-228600" eaLnBrk="0" hangingPunct="0">
              <a:defRPr>
                <a:uFillTx/>
                <a:cs typeface="Arial" charset="0"/>
              </a:defRPr>
            </a:lvl3pPr>
            <a:lvl4pPr marL="1600200" indent="-228600" eaLnBrk="0" hangingPunct="0">
              <a:defRPr>
                <a:uFillTx/>
                <a:cs typeface="Arial" charset="0"/>
              </a:defRPr>
            </a:lvl4pPr>
            <a:lvl5pPr marL="2057400" indent="-228600" eaLnBrk="0" hangingPunct="0">
              <a:defRPr>
                <a:uFillTx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Erdem NK, et al. Sci Rep . 2022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Nov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30;12(1):20686.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13F561D-654A-2259-9FA7-20230C077E6E}"/>
              </a:ext>
            </a:extLst>
          </p:cNvPr>
          <p:cNvGrpSpPr/>
          <p:nvPr/>
        </p:nvGrpSpPr>
        <p:grpSpPr>
          <a:xfrm>
            <a:off x="3062003" y="630002"/>
            <a:ext cx="5883844" cy="5855248"/>
            <a:chOff x="675841" y="830916"/>
            <a:chExt cx="5883844" cy="585524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A168B61-4455-4B2C-0E21-BFC1D954D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3954"/>
            <a:stretch/>
          </p:blipFill>
          <p:spPr>
            <a:xfrm>
              <a:off x="675841" y="830916"/>
              <a:ext cx="5883844" cy="5855248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85500147-0AE7-6CFC-7DDD-FD3E5B0F18A5}"/>
                </a:ext>
              </a:extLst>
            </p:cNvPr>
            <p:cNvSpPr/>
            <p:nvPr/>
          </p:nvSpPr>
          <p:spPr bwMode="auto">
            <a:xfrm>
              <a:off x="677299" y="5588756"/>
              <a:ext cx="5834337" cy="1097408"/>
            </a:xfrm>
            <a:prstGeom prst="rect">
              <a:avLst/>
            </a:prstGeom>
            <a:noFill/>
            <a:ln w="28575" cap="flat" cmpd="sng" algn="ctr">
              <a:solidFill>
                <a:srgbClr val="287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5AA552DD-B6CA-D22A-429A-E73AAB96F96A}"/>
              </a:ext>
            </a:extLst>
          </p:cNvPr>
          <p:cNvSpPr/>
          <p:nvPr/>
        </p:nvSpPr>
        <p:spPr bwMode="auto">
          <a:xfrm>
            <a:off x="3062003" y="1555028"/>
            <a:ext cx="5834337" cy="1353841"/>
          </a:xfrm>
          <a:prstGeom prst="rect">
            <a:avLst/>
          </a:prstGeom>
          <a:noFill/>
          <a:ln w="28575" cap="flat" cmpd="sng" algn="ctr">
            <a:solidFill>
              <a:srgbClr val="287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97068C0-ABE9-4452-1DD0-E1DD5DF7971B}"/>
              </a:ext>
            </a:extLst>
          </p:cNvPr>
          <p:cNvSpPr/>
          <p:nvPr/>
        </p:nvSpPr>
        <p:spPr bwMode="auto">
          <a:xfrm>
            <a:off x="3072048" y="2228509"/>
            <a:ext cx="5834337" cy="213542"/>
          </a:xfrm>
          <a:prstGeom prst="rect">
            <a:avLst/>
          </a:prstGeom>
          <a:solidFill>
            <a:srgbClr val="426BB3">
              <a:alpha val="10196"/>
            </a:srgbClr>
          </a:solidFill>
          <a:ln w="9525" cap="flat" cmpd="sng" algn="ctr">
            <a:solidFill>
              <a:srgbClr val="2870BA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B37C62E-5DBB-AA77-93B3-3A414A795B8F}"/>
              </a:ext>
            </a:extLst>
          </p:cNvPr>
          <p:cNvSpPr/>
          <p:nvPr/>
        </p:nvSpPr>
        <p:spPr bwMode="auto">
          <a:xfrm>
            <a:off x="3062003" y="6060410"/>
            <a:ext cx="5834337" cy="213542"/>
          </a:xfrm>
          <a:prstGeom prst="rect">
            <a:avLst/>
          </a:prstGeom>
          <a:solidFill>
            <a:srgbClr val="426BB3">
              <a:alpha val="10196"/>
            </a:srgbClr>
          </a:solidFill>
          <a:ln w="9525" cap="flat" cmpd="sng" algn="ctr">
            <a:solidFill>
              <a:srgbClr val="2870BA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15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EDB17D-9A7F-83F9-0272-D915B6FEFF9C}"/>
              </a:ext>
            </a:extLst>
          </p:cNvPr>
          <p:cNvSpPr txBox="1"/>
          <p:nvPr/>
        </p:nvSpPr>
        <p:spPr>
          <a:xfrm>
            <a:off x="339296" y="153174"/>
            <a:ext cx="11329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VLCKD vs VLCD 3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wks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pre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-op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BBC2CE-3A38-08E6-6BCB-6E3ED6EFE35A}"/>
              </a:ext>
            </a:extLst>
          </p:cNvPr>
          <p:cNvSpPr txBox="1"/>
          <p:nvPr/>
        </p:nvSpPr>
        <p:spPr>
          <a:xfrm>
            <a:off x="6003925" y="6412664"/>
            <a:ext cx="6095114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de-DE"/>
            </a:defPPr>
            <a:lvl1pPr algn="r" eaLnBrk="1" hangingPunct="1">
              <a:defRPr sz="1600" i="1">
                <a:uFillTx/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uFillTx/>
                <a:cs typeface="Arial" charset="0"/>
              </a:defRPr>
            </a:lvl2pPr>
            <a:lvl3pPr marL="1143000" indent="-228600" eaLnBrk="0" hangingPunct="0">
              <a:defRPr>
                <a:uFillTx/>
                <a:cs typeface="Arial" charset="0"/>
              </a:defRPr>
            </a:lvl3pPr>
            <a:lvl4pPr marL="1600200" indent="-228600" eaLnBrk="0" hangingPunct="0">
              <a:defRPr>
                <a:uFillTx/>
                <a:cs typeface="Arial" charset="0"/>
              </a:defRPr>
            </a:lvl4pPr>
            <a:lvl5pPr marL="2057400" indent="-228600" eaLnBrk="0" hangingPunct="0">
              <a:defRPr>
                <a:uFillTx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uFillTx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Albanese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A, et al.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Obes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Surg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. 2019;29(1):292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1F3FFAD4-E37B-7C02-0710-44CCEBBD6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3"/>
          <a:stretch/>
        </p:blipFill>
        <p:spPr bwMode="auto">
          <a:xfrm>
            <a:off x="494287" y="2277577"/>
            <a:ext cx="2752495" cy="1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693F8994-0F17-8BF1-6FC8-411F73EA30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083616"/>
              </p:ext>
            </p:extLst>
          </p:nvPr>
        </p:nvGraphicFramePr>
        <p:xfrm>
          <a:off x="3480709" y="97334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80A94B-8F96-7938-EB9A-E62836530A38}"/>
              </a:ext>
            </a:extLst>
          </p:cNvPr>
          <p:cNvSpPr txBox="1"/>
          <p:nvPr/>
        </p:nvSpPr>
        <p:spPr>
          <a:xfrm>
            <a:off x="6714395" y="5036562"/>
            <a:ext cx="65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*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3B43E0-E7F0-DFC3-9A5E-E7661E5EB93D}"/>
              </a:ext>
            </a:extLst>
          </p:cNvPr>
          <p:cNvSpPr txBox="1"/>
          <p:nvPr/>
        </p:nvSpPr>
        <p:spPr>
          <a:xfrm>
            <a:off x="8589577" y="4957049"/>
            <a:ext cx="65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*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C5C8E3-C0CB-488F-F2D4-ED5AB483F8CA}"/>
              </a:ext>
            </a:extLst>
          </p:cNvPr>
          <p:cNvSpPr txBox="1"/>
          <p:nvPr/>
        </p:nvSpPr>
        <p:spPr>
          <a:xfrm>
            <a:off x="10458134" y="822581"/>
            <a:ext cx="65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4974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3E79-33FB-5CF7-63BF-6B5B3593C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574197"/>
            <a:ext cx="10515600" cy="1325563"/>
          </a:xfrm>
          <a:noFill/>
          <a:ln>
            <a:noFill/>
          </a:ln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it-IT" sz="2800" b="1" dirty="0">
                <a:latin typeface="Arial"/>
                <a:cs typeface="Arial"/>
              </a:rPr>
              <a:t>VLCKD e perdita di massa grassa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EBE35E-D326-1ACD-217A-B50E4A4127B3}"/>
              </a:ext>
            </a:extLst>
          </p:cNvPr>
          <p:cNvSpPr txBox="1"/>
          <p:nvPr/>
        </p:nvSpPr>
        <p:spPr>
          <a:xfrm>
            <a:off x="6016752" y="6430861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Moreno B, et al. 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Endocrine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2016 Dec;54(3):681-690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67D54F-5561-30EA-A5C5-44FDF7A81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30"/>
          <a:stretch/>
        </p:blipFill>
        <p:spPr>
          <a:xfrm>
            <a:off x="150690" y="1749011"/>
            <a:ext cx="5945310" cy="36335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E8D5B0-B86D-EBD5-C6A5-0C9F0B2D9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" t="49096" r="9122"/>
          <a:stretch/>
        </p:blipFill>
        <p:spPr>
          <a:xfrm>
            <a:off x="6687146" y="1749011"/>
            <a:ext cx="5287970" cy="36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6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5AB2DA-33CC-D020-0603-F85DF544B08B}"/>
              </a:ext>
            </a:extLst>
          </p:cNvPr>
          <p:cNvSpPr txBox="1"/>
          <p:nvPr/>
        </p:nvSpPr>
        <p:spPr>
          <a:xfrm>
            <a:off x="294515" y="2042716"/>
            <a:ext cx="11298169" cy="366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800" dirty="0">
                <a:solidFill>
                  <a:srgbClr val="113388"/>
                </a:solidFill>
                <a:latin typeface="Arial"/>
                <a:cs typeface="Arial"/>
              </a:rPr>
              <a:t>P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rocesso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 che va dalla diagnosi fino all'intervento chirurgico, comprendente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uno o più interventi preoperatori 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che includono esercizio fisico,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nutrizione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, strategie psicologiche e training respiratorio.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L'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obiettivo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 della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preabilitazione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 è migliorare la capacità funzionale e le riserve fisiologiche dei pazienti, permettendo loro di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affrontare meglio lo stress chirurgico, migliorare i risultati post-operatori e facilitare il recupero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lang="it-IT" sz="280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539CB467-04F6-3F78-A979-A5F4D0D8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" y="439738"/>
            <a:ext cx="12047912" cy="685800"/>
          </a:xfrm>
        </p:spPr>
        <p:txBody>
          <a:bodyPr/>
          <a:lstStyle/>
          <a:p>
            <a:pPr algn="ctr"/>
            <a:r>
              <a:rPr lang="it-IT" sz="2800" b="1" dirty="0"/>
              <a:t>PREABILITAZIONE IN CHIRURGIA</a:t>
            </a:r>
          </a:p>
        </p:txBody>
      </p:sp>
    </p:spTree>
    <p:extLst>
      <p:ext uri="{BB962C8B-B14F-4D97-AF65-F5344CB8AC3E}">
        <p14:creationId xmlns:p14="http://schemas.microsoft.com/office/powerpoint/2010/main" val="1783559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E6E259-3FB8-36E8-8A99-713EB126FB0A}"/>
              </a:ext>
            </a:extLst>
          </p:cNvPr>
          <p:cNvSpPr txBox="1"/>
          <p:nvPr/>
        </p:nvSpPr>
        <p:spPr>
          <a:xfrm>
            <a:off x="5998669" y="6439628"/>
            <a:ext cx="6193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Moura Cunha G, et al. Front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Endocrinol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(Lausanne). 2020;11:607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6FC6E-7E33-E4A0-8FD4-B1E39874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37" y="1177290"/>
            <a:ext cx="7586663" cy="50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0BB61AF-BA98-6B57-01BB-85C838C36EC2}"/>
              </a:ext>
            </a:extLst>
          </p:cNvPr>
          <p:cNvSpPr txBox="1">
            <a:spLocks/>
          </p:cNvSpPr>
          <p:nvPr/>
        </p:nvSpPr>
        <p:spPr>
          <a:xfrm>
            <a:off x="0" y="-530047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Autofit/>
          </a:bodyPr>
          <a:lstStyle>
            <a:lvl1pPr algn="l" defTabSz="784225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defRPr sz="2800" b="1">
                <a:solidFill>
                  <a:schemeClr val="accent1"/>
                </a:solidFill>
                <a:latin typeface="Arial"/>
                <a:cs typeface="Arial"/>
              </a:defRPr>
            </a:lvl1pPr>
            <a:lvl2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2pPr>
            <a:lvl3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3pPr>
            <a:lvl4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4pPr>
            <a:lvl5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5pPr>
            <a:lvl6pPr marL="4572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6pPr>
            <a:lvl7pPr marL="9144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7pPr>
            <a:lvl8pPr marL="13716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8pPr>
            <a:lvl9pPr marL="18288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9pPr>
          </a:lstStyle>
          <a:p>
            <a:pPr marL="0" marR="0" lvl="0" indent="0" algn="ctr" defTabSz="78422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VLCKD: riduzione grasso intraepatico</a:t>
            </a:r>
          </a:p>
        </p:txBody>
      </p:sp>
    </p:spTree>
    <p:extLst>
      <p:ext uri="{BB962C8B-B14F-4D97-AF65-F5344CB8AC3E}">
        <p14:creationId xmlns:p14="http://schemas.microsoft.com/office/powerpoint/2010/main" val="334552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291F86-6235-DC95-D31B-EE31FCFA179E}"/>
              </a:ext>
            </a:extLst>
          </p:cNvPr>
          <p:cNvSpPr txBox="1"/>
          <p:nvPr/>
        </p:nvSpPr>
        <p:spPr>
          <a:xfrm>
            <a:off x="339296" y="834000"/>
            <a:ext cx="11329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Chirurgia bariatrica – calo ponderale preoperatorio</a:t>
            </a:r>
          </a:p>
        </p:txBody>
      </p:sp>
      <p:sp>
        <p:nvSpPr>
          <p:cNvPr id="3" name="Rettangolo 16">
            <a:extLst>
              <a:ext uri="{FF2B5EF4-FFF2-40B4-BE49-F238E27FC236}">
                <a16:creationId xmlns:a16="http://schemas.microsoft.com/office/drawing/2014/main" id="{C16A839B-5DDC-2182-A095-3F09925CA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525" y="6463226"/>
            <a:ext cx="5832475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fr-FR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Cunha GM et al. </a:t>
            </a:r>
            <a:r>
              <a:rPr kumimoji="0" lang="fr-FR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Clinical</a:t>
            </a:r>
            <a:r>
              <a:rPr kumimoji="0" lang="fr-FR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</a:t>
            </a:r>
            <a:r>
              <a:rPr kumimoji="0" lang="fr-FR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Radiology</a:t>
            </a:r>
            <a:r>
              <a:rPr kumimoji="0" lang="fr-FR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, 2020;75:526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B0617B-790D-2007-AB82-CCBB58208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466" y="1506589"/>
            <a:ext cx="5956325" cy="46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00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06B3F2-679B-651B-5777-213A35AEAC8D}"/>
              </a:ext>
            </a:extLst>
          </p:cNvPr>
          <p:cNvSpPr txBox="1"/>
          <p:nvPr/>
        </p:nvSpPr>
        <p:spPr>
          <a:xfrm>
            <a:off x="5998669" y="6439628"/>
            <a:ext cx="6193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Colangeli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et al.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Nutrients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2022;14(17):3610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3A2CD44B-8800-13E5-477F-9EA16ABE13B6}"/>
              </a:ext>
            </a:extLst>
          </p:cNvPr>
          <p:cNvSpPr txBox="1">
            <a:spLocks/>
          </p:cNvSpPr>
          <p:nvPr/>
        </p:nvSpPr>
        <p:spPr>
          <a:xfrm>
            <a:off x="0" y="-510459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Autofit/>
          </a:bodyPr>
          <a:lstStyle>
            <a:lvl1pPr algn="l" defTabSz="784225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defRPr sz="2800" b="1">
                <a:solidFill>
                  <a:schemeClr val="accent1"/>
                </a:solidFill>
                <a:latin typeface="Arial"/>
                <a:cs typeface="Arial"/>
              </a:defRPr>
            </a:lvl1pPr>
            <a:lvl2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2pPr>
            <a:lvl3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3pPr>
            <a:lvl4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4pPr>
            <a:lvl5pPr algn="l" defTabSz="784225" eaLnBrk="1" hangingPunct="1">
              <a:spcAft>
                <a:spcPct val="0"/>
              </a:spcAft>
              <a:defRPr sz="2200">
                <a:solidFill>
                  <a:schemeClr val="accent1"/>
                </a:solidFill>
              </a:defRPr>
            </a:lvl5pPr>
            <a:lvl6pPr marL="4572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6pPr>
            <a:lvl7pPr marL="9144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7pPr>
            <a:lvl8pPr marL="13716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8pPr>
            <a:lvl9pPr marL="1828800" defTabSz="784225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</a:defRPr>
            </a:lvl9pPr>
          </a:lstStyle>
          <a:p>
            <a:pPr marL="0" marR="0" lvl="0" indent="0" algn="ctr" defTabSz="78422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VLCKD: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pre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-chirurgia bariatrica</a:t>
            </a:r>
          </a:p>
        </p:txBody>
      </p:sp>
      <p:pic>
        <p:nvPicPr>
          <p:cNvPr id="4" name="Picture 2" descr="Figure 2">
            <a:extLst>
              <a:ext uri="{FF2B5EF4-FFF2-40B4-BE49-F238E27FC236}">
                <a16:creationId xmlns:a16="http://schemas.microsoft.com/office/drawing/2014/main" id="{A4298437-E519-5562-F8C1-68B173E0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33" y="1436112"/>
            <a:ext cx="8812933" cy="384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895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B84D1E2-C910-68CE-44B5-5C37E2F86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27542" cy="34358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4F8D819-7881-F0EA-2F2A-A0335C205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298" y="281391"/>
            <a:ext cx="4665312" cy="60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A0E76C-27C1-3CCA-DDDF-B25E23D7A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65"/>
            <a:ext cx="12183869" cy="62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67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olo 1">
            <a:extLst>
              <a:ext uri="{FF2B5EF4-FFF2-40B4-BE49-F238E27FC236}">
                <a16:creationId xmlns:a16="http://schemas.microsoft.com/office/drawing/2014/main" id="{34EA0B20-77F3-DC49-BEA1-52A7E281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7" y="102813"/>
            <a:ext cx="11849801" cy="993775"/>
          </a:xfrm>
        </p:spPr>
        <p:txBody>
          <a:bodyPr/>
          <a:lstStyle/>
          <a:p>
            <a:pPr algn="ctr"/>
            <a:r>
              <a:rPr lang="it-IT" altLang="it-IT" sz="2800" b="1" dirty="0">
                <a:cs typeface="Arial" panose="020B0604020202020204" pitchFamily="34" charset="0"/>
              </a:rPr>
              <a:t>VKLCD </a:t>
            </a:r>
            <a:br>
              <a:rPr lang="it-IT" altLang="it-IT" sz="2800" b="1" dirty="0">
                <a:cs typeface="Arial" panose="020B0604020202020204" pitchFamily="34" charset="0"/>
              </a:rPr>
            </a:br>
            <a:r>
              <a:rPr lang="it-IT" altLang="it-IT" sz="2800" b="1" dirty="0">
                <a:cs typeface="Arial" panose="020B0604020202020204" pitchFamily="34" charset="0"/>
              </a:rPr>
              <a:t>Indicazioni                               e                   Controindicazioni</a:t>
            </a:r>
          </a:p>
        </p:txBody>
      </p:sp>
      <p:sp>
        <p:nvSpPr>
          <p:cNvPr id="72707" name="Rettangolo 4">
            <a:extLst>
              <a:ext uri="{FF2B5EF4-FFF2-40B4-BE49-F238E27FC236}">
                <a16:creationId xmlns:a16="http://schemas.microsoft.com/office/drawing/2014/main" id="{8EAFB5BB-EBC8-B445-885B-796E9EE7F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172" y="6567395"/>
            <a:ext cx="40078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alt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Barrea L, et al. J </a:t>
            </a:r>
            <a:r>
              <a:rPr kumimoji="0" lang="it-IT" alt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Endocrinol</a:t>
            </a:r>
            <a:r>
              <a:rPr kumimoji="0" lang="it-IT" alt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Invest . 2024;47(3):487-500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DBD5067-B932-0BD7-4F73-F5E44F48E6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44"/>
          <a:stretch/>
        </p:blipFill>
        <p:spPr>
          <a:xfrm>
            <a:off x="0" y="1014754"/>
            <a:ext cx="12192000" cy="528506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9B3048A-6F59-5AC9-0FBA-402C9651E474}"/>
              </a:ext>
            </a:extLst>
          </p:cNvPr>
          <p:cNvSpPr/>
          <p:nvPr/>
        </p:nvSpPr>
        <p:spPr bwMode="auto">
          <a:xfrm>
            <a:off x="80408" y="3948908"/>
            <a:ext cx="5901526" cy="566994"/>
          </a:xfrm>
          <a:prstGeom prst="rect">
            <a:avLst/>
          </a:prstGeom>
          <a:noFill/>
          <a:ln w="28575" cap="flat" cmpd="sng" algn="ctr">
            <a:solidFill>
              <a:srgbClr val="287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CF30D38-FB50-D7D7-097B-F2960C9F523F}"/>
              </a:ext>
            </a:extLst>
          </p:cNvPr>
          <p:cNvSpPr/>
          <p:nvPr/>
        </p:nvSpPr>
        <p:spPr bwMode="auto">
          <a:xfrm>
            <a:off x="5996893" y="1102236"/>
            <a:ext cx="5940795" cy="5124659"/>
          </a:xfrm>
          <a:prstGeom prst="rect">
            <a:avLst/>
          </a:prstGeom>
          <a:solidFill>
            <a:srgbClr val="C00000">
              <a:alpha val="1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2B449AA-F9AA-C732-A110-0B4403852CD6}"/>
              </a:ext>
            </a:extLst>
          </p:cNvPr>
          <p:cNvSpPr/>
          <p:nvPr/>
        </p:nvSpPr>
        <p:spPr bwMode="auto">
          <a:xfrm>
            <a:off x="87887" y="1102235"/>
            <a:ext cx="5901527" cy="5124659"/>
          </a:xfrm>
          <a:prstGeom prst="rect">
            <a:avLst/>
          </a:prstGeom>
          <a:solidFill>
            <a:srgbClr val="00B050">
              <a:alpha val="1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61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9B6BFE-99E2-3DCD-B9A5-ED46819E9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217B5429-C84C-A7AE-5AC9-A2D06E27C9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FEEC070-B6F2-C232-C0F8-17BB270B9B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BD4997-055F-3A77-C826-436FEF3D44BE}"/>
              </a:ext>
            </a:extLst>
          </p:cNvPr>
          <p:cNvSpPr txBox="1"/>
          <p:nvPr/>
        </p:nvSpPr>
        <p:spPr>
          <a:xfrm>
            <a:off x="1899241" y="2261499"/>
            <a:ext cx="9078876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13388"/>
                </a:solidFill>
                <a:effectLst/>
                <a:uLnTx/>
                <a:uFillTx/>
                <a:latin typeface="Arial"/>
                <a:cs typeface="Arial"/>
              </a:rPr>
              <a:t>Calo ponderale prima della chirurgia bariatrica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VLCKD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-op</a:t>
            </a:r>
          </a:p>
        </p:txBody>
      </p:sp>
    </p:spTree>
    <p:extLst>
      <p:ext uri="{BB962C8B-B14F-4D97-AF65-F5344CB8AC3E}">
        <p14:creationId xmlns:p14="http://schemas.microsoft.com/office/powerpoint/2010/main" val="10588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89AB4C1-7C20-48F3-40CA-1F7EB9402194}"/>
              </a:ext>
            </a:extLst>
          </p:cNvPr>
          <p:cNvGrpSpPr/>
          <p:nvPr/>
        </p:nvGrpSpPr>
        <p:grpSpPr>
          <a:xfrm>
            <a:off x="163529" y="0"/>
            <a:ext cx="8262764" cy="6858000"/>
            <a:chOff x="1964618" y="0"/>
            <a:chExt cx="8262764" cy="685800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A3CA549-9D30-7DC9-C408-01A77171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4618" y="0"/>
              <a:ext cx="8262764" cy="6858000"/>
            </a:xfrm>
            <a:prstGeom prst="rect">
              <a:avLst/>
            </a:prstGeom>
          </p:spPr>
        </p:pic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3DB609AC-7921-E8D1-D573-B3B5ECD294C8}"/>
                </a:ext>
              </a:extLst>
            </p:cNvPr>
            <p:cNvSpPr/>
            <p:nvPr/>
          </p:nvSpPr>
          <p:spPr bwMode="auto">
            <a:xfrm>
              <a:off x="6999316" y="6406342"/>
              <a:ext cx="426720" cy="249382"/>
            </a:xfrm>
            <a:prstGeom prst="ellipse">
              <a:avLst/>
            </a:prstGeom>
            <a:noFill/>
            <a:ln w="19050" cap="flat" cmpd="sng" algn="ctr">
              <a:solidFill>
                <a:srgbClr val="ED097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3AF6CC09-A827-8FA9-6F3D-2C742410B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293" y="1973350"/>
            <a:ext cx="3494839" cy="26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6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46F9DB-EF02-0C64-E648-6687F2E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" y="439738"/>
            <a:ext cx="12047912" cy="685800"/>
          </a:xfrm>
        </p:spPr>
        <p:txBody>
          <a:bodyPr/>
          <a:lstStyle/>
          <a:p>
            <a:pPr algn="ctr"/>
            <a:r>
              <a:rPr lang="it-IT" sz="2800" b="1" dirty="0"/>
              <a:t>Calo ponderale prima della chirurgia bariatrica</a:t>
            </a:r>
            <a:br>
              <a:rPr lang="it-IT" sz="2800" b="1" dirty="0"/>
            </a:br>
            <a:r>
              <a:rPr lang="it-IT" sz="2800" b="1" i="1" dirty="0" err="1"/>
              <a:t>outcome</a:t>
            </a:r>
            <a:r>
              <a:rPr lang="it-IT" sz="2800" b="1" dirty="0"/>
              <a:t> </a:t>
            </a:r>
            <a:r>
              <a:rPr lang="it-IT" sz="2800" b="1" dirty="0" err="1"/>
              <a:t>perioperatori</a:t>
            </a:r>
            <a:endParaRPr lang="it-IT" sz="28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D7BE8B-DECA-48C3-29FE-278AE1C71F78}"/>
              </a:ext>
            </a:extLst>
          </p:cNvPr>
          <p:cNvSpPr txBox="1"/>
          <p:nvPr/>
        </p:nvSpPr>
        <p:spPr>
          <a:xfrm>
            <a:off x="6016752" y="6430861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Giordano S,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Victorzon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M.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2014 May;24(5):669-74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C3AA7F-1EF7-88CD-D4C1-83D978996E18}"/>
              </a:ext>
            </a:extLst>
          </p:cNvPr>
          <p:cNvSpPr txBox="1"/>
          <p:nvPr/>
        </p:nvSpPr>
        <p:spPr>
          <a:xfrm>
            <a:off x="0" y="6254350"/>
            <a:ext cx="6175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&lt;5 % (group A), &gt;5 to 10 % (group B), and &gt;10 % (group 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N=548, RYGB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374EE24-3C04-34B5-9470-A9898A2D1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52"/>
          <a:stretch/>
        </p:blipFill>
        <p:spPr>
          <a:xfrm>
            <a:off x="0" y="2632364"/>
            <a:ext cx="12192000" cy="200557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1087814-E1C2-4878-5377-9027B030B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94"/>
          <a:stretch/>
        </p:blipFill>
        <p:spPr>
          <a:xfrm>
            <a:off x="0" y="1862616"/>
            <a:ext cx="12192000" cy="304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2FB4C0-FAF6-A231-50AE-D09A40282F49}"/>
              </a:ext>
            </a:extLst>
          </p:cNvPr>
          <p:cNvSpPr txBox="1"/>
          <p:nvPr/>
        </p:nvSpPr>
        <p:spPr>
          <a:xfrm>
            <a:off x="3458095" y="2366356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&lt;5%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60E5DB-B63C-46E0-CC6F-8C305747BFE4}"/>
              </a:ext>
            </a:extLst>
          </p:cNvPr>
          <p:cNvSpPr txBox="1"/>
          <p:nvPr/>
        </p:nvSpPr>
        <p:spPr>
          <a:xfrm>
            <a:off x="5389419" y="2366356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5-10%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748099-CFBC-5632-94BA-CDE1D70E9F54}"/>
              </a:ext>
            </a:extLst>
          </p:cNvPr>
          <p:cNvSpPr txBox="1"/>
          <p:nvPr/>
        </p:nvSpPr>
        <p:spPr>
          <a:xfrm>
            <a:off x="7279180" y="2366356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59A3"/>
                </a:solidFill>
                <a:effectLst/>
                <a:uLnTx/>
                <a:uFillTx/>
                <a:latin typeface="Arial" charset="0"/>
                <a:cs typeface="+mn-cs"/>
              </a:rPr>
              <a:t>&gt;10%</a:t>
            </a:r>
          </a:p>
        </p:txBody>
      </p:sp>
    </p:spTree>
    <p:extLst>
      <p:ext uri="{BB962C8B-B14F-4D97-AF65-F5344CB8AC3E}">
        <p14:creationId xmlns:p14="http://schemas.microsoft.com/office/powerpoint/2010/main" val="159656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46F9DB-EF02-0C64-E648-6687F2E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34" y="427138"/>
            <a:ext cx="9705531" cy="685800"/>
          </a:xfrm>
        </p:spPr>
        <p:txBody>
          <a:bodyPr/>
          <a:lstStyle/>
          <a:p>
            <a:pPr algn="ctr"/>
            <a:r>
              <a:rPr lang="it-IT" sz="2800" b="1" dirty="0"/>
              <a:t>Calo ponderale prima della chirurgia bariatrica</a:t>
            </a:r>
            <a:br>
              <a:rPr lang="it-IT" sz="2800" b="1" dirty="0"/>
            </a:br>
            <a:r>
              <a:rPr lang="it-IT" sz="2800" b="1" dirty="0"/>
              <a:t>mortalità a 30 giorni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9009D30-C575-7429-0404-AA684625E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4494"/>
            <a:ext cx="12192000" cy="348901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D7BE8B-DECA-48C3-29FE-278AE1C71F78}"/>
              </a:ext>
            </a:extLst>
          </p:cNvPr>
          <p:cNvSpPr txBox="1"/>
          <p:nvPr/>
        </p:nvSpPr>
        <p:spPr>
          <a:xfrm>
            <a:off x="6016752" y="6430861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Y, et al. JAMA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Open . 2020;3(5):e204803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C3AA7F-1EF7-88CD-D4C1-83D978996E18}"/>
              </a:ext>
            </a:extLst>
          </p:cNvPr>
          <p:cNvSpPr txBox="1"/>
          <p:nvPr/>
        </p:nvSpPr>
        <p:spPr>
          <a:xfrm>
            <a:off x="0" y="6370727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N=480.075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2A69D5C-BF75-2649-F2A7-5CA04A44AFB4}"/>
              </a:ext>
            </a:extLst>
          </p:cNvPr>
          <p:cNvGrpSpPr/>
          <p:nvPr/>
        </p:nvGrpSpPr>
        <p:grpSpPr>
          <a:xfrm>
            <a:off x="4400204" y="5096198"/>
            <a:ext cx="820189" cy="369332"/>
            <a:chOff x="4150822" y="5212576"/>
            <a:chExt cx="820189" cy="369332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535932CC-849A-D780-EBE0-BC30047612D7}"/>
                </a:ext>
              </a:extLst>
            </p:cNvPr>
            <p:cNvSpPr txBox="1"/>
            <p:nvPr/>
          </p:nvSpPr>
          <p:spPr>
            <a:xfrm>
              <a:off x="4311535" y="5212576"/>
              <a:ext cx="65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charset="0"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9A3"/>
                  </a:solidFill>
                  <a:effectLst/>
                  <a:uLnTx/>
                  <a:uFillTx/>
                  <a:latin typeface="Arial" charset="0"/>
                  <a:cs typeface="+mn-cs"/>
                </a:rPr>
                <a:t>25%</a:t>
              </a:r>
            </a:p>
          </p:txBody>
        </p:sp>
        <p:sp>
          <p:nvSpPr>
            <p:cNvPr id="3" name="Freccia in giù 2">
              <a:extLst>
                <a:ext uri="{FF2B5EF4-FFF2-40B4-BE49-F238E27FC236}">
                  <a16:creationId xmlns:a16="http://schemas.microsoft.com/office/drawing/2014/main" id="{8B5D111B-0F5D-E16D-86B6-888735F46FCA}"/>
                </a:ext>
              </a:extLst>
            </p:cNvPr>
            <p:cNvSpPr/>
            <p:nvPr/>
          </p:nvSpPr>
          <p:spPr bwMode="auto">
            <a:xfrm>
              <a:off x="4150822" y="5280864"/>
              <a:ext cx="160713" cy="232756"/>
            </a:xfrm>
            <a:prstGeom prst="downArrow">
              <a:avLst/>
            </a:prstGeom>
            <a:solidFill>
              <a:srgbClr val="2870BA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2EA89D2-8298-7CD3-45E6-4C9954442643}"/>
              </a:ext>
            </a:extLst>
          </p:cNvPr>
          <p:cNvGrpSpPr/>
          <p:nvPr/>
        </p:nvGrpSpPr>
        <p:grpSpPr>
          <a:xfrm>
            <a:off x="6400800" y="5079791"/>
            <a:ext cx="820189" cy="369332"/>
            <a:chOff x="4150822" y="5212576"/>
            <a:chExt cx="820189" cy="369332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6E4CA31-BE40-90E8-3866-D976F81C9134}"/>
                </a:ext>
              </a:extLst>
            </p:cNvPr>
            <p:cNvSpPr txBox="1"/>
            <p:nvPr/>
          </p:nvSpPr>
          <p:spPr>
            <a:xfrm>
              <a:off x="4311535" y="5212576"/>
              <a:ext cx="65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charset="0"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9A3"/>
                  </a:solidFill>
                  <a:effectLst/>
                  <a:uLnTx/>
                  <a:uFillTx/>
                  <a:latin typeface="Arial" charset="0"/>
                  <a:cs typeface="+mn-cs"/>
                </a:rPr>
                <a:t>31%</a:t>
              </a:r>
            </a:p>
          </p:txBody>
        </p:sp>
        <p:sp>
          <p:nvSpPr>
            <p:cNvPr id="12" name="Freccia in giù 11">
              <a:extLst>
                <a:ext uri="{FF2B5EF4-FFF2-40B4-BE49-F238E27FC236}">
                  <a16:creationId xmlns:a16="http://schemas.microsoft.com/office/drawing/2014/main" id="{748BF66C-935C-44F0-294E-BDAE46B0F43A}"/>
                </a:ext>
              </a:extLst>
            </p:cNvPr>
            <p:cNvSpPr/>
            <p:nvPr/>
          </p:nvSpPr>
          <p:spPr bwMode="auto">
            <a:xfrm>
              <a:off x="4150822" y="5280864"/>
              <a:ext cx="160713" cy="232756"/>
            </a:xfrm>
            <a:prstGeom prst="downArrow">
              <a:avLst/>
            </a:prstGeom>
            <a:solidFill>
              <a:srgbClr val="2870BA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3A4F519-FFFE-CB1C-E199-B03FFB727CA4}"/>
              </a:ext>
            </a:extLst>
          </p:cNvPr>
          <p:cNvGrpSpPr/>
          <p:nvPr/>
        </p:nvGrpSpPr>
        <p:grpSpPr>
          <a:xfrm>
            <a:off x="8387542" y="5092504"/>
            <a:ext cx="820189" cy="369332"/>
            <a:chOff x="4150822" y="5212576"/>
            <a:chExt cx="820189" cy="369332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4A3FFB9-6016-955F-3B68-3715EB8A5F3A}"/>
                </a:ext>
              </a:extLst>
            </p:cNvPr>
            <p:cNvSpPr txBox="1"/>
            <p:nvPr/>
          </p:nvSpPr>
          <p:spPr>
            <a:xfrm>
              <a:off x="4311535" y="5212576"/>
              <a:ext cx="65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charset="0"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9A3"/>
                  </a:solidFill>
                  <a:effectLst/>
                  <a:uLnTx/>
                  <a:uFillTx/>
                  <a:latin typeface="Arial" charset="0"/>
                  <a:cs typeface="+mn-cs"/>
                </a:rPr>
                <a:t>43%</a:t>
              </a:r>
            </a:p>
          </p:txBody>
        </p:sp>
        <p:sp>
          <p:nvSpPr>
            <p:cNvPr id="16" name="Freccia in giù 15">
              <a:extLst>
                <a:ext uri="{FF2B5EF4-FFF2-40B4-BE49-F238E27FC236}">
                  <a16:creationId xmlns:a16="http://schemas.microsoft.com/office/drawing/2014/main" id="{B0CDAF59-6CC6-6138-8704-C68ABFBE8DC1}"/>
                </a:ext>
              </a:extLst>
            </p:cNvPr>
            <p:cNvSpPr/>
            <p:nvPr/>
          </p:nvSpPr>
          <p:spPr bwMode="auto">
            <a:xfrm>
              <a:off x="4150822" y="5280864"/>
              <a:ext cx="160713" cy="232756"/>
            </a:xfrm>
            <a:prstGeom prst="downArrow">
              <a:avLst/>
            </a:prstGeom>
            <a:solidFill>
              <a:srgbClr val="2870BA"/>
            </a:solidFill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>
                  <a:srgbClr val="113388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F6DEB2AC-2D37-DE92-9F17-E5F8B37E44CA}"/>
              </a:ext>
            </a:extLst>
          </p:cNvPr>
          <p:cNvSpPr/>
          <p:nvPr/>
        </p:nvSpPr>
        <p:spPr bwMode="auto">
          <a:xfrm>
            <a:off x="49877" y="4563138"/>
            <a:ext cx="12036828" cy="441616"/>
          </a:xfrm>
          <a:prstGeom prst="rect">
            <a:avLst/>
          </a:prstGeom>
          <a:noFill/>
          <a:ln w="28575" cap="flat" cmpd="sng" algn="ctr">
            <a:solidFill>
              <a:srgbClr val="287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46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46F9DB-EF02-0C64-E648-6687F2E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986" y="140882"/>
            <a:ext cx="9705531" cy="685800"/>
          </a:xfrm>
        </p:spPr>
        <p:txBody>
          <a:bodyPr/>
          <a:lstStyle/>
          <a:p>
            <a:pPr algn="ctr"/>
            <a:r>
              <a:rPr lang="it-IT" sz="2800" b="1" dirty="0"/>
              <a:t>Calo ponderale prima della chirurgia bariatrica</a:t>
            </a:r>
            <a:br>
              <a:rPr lang="it-IT" sz="2800" b="1" dirty="0"/>
            </a:br>
            <a:r>
              <a:rPr lang="it-IT" sz="2800" b="1" dirty="0"/>
              <a:t>calo ponderale a 12 mesi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D7BE8B-DECA-48C3-29FE-278AE1C71F78}"/>
              </a:ext>
            </a:extLst>
          </p:cNvPr>
          <p:cNvSpPr txBox="1"/>
          <p:nvPr/>
        </p:nvSpPr>
        <p:spPr>
          <a:xfrm>
            <a:off x="6016752" y="6430861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Romaen IFL, et al. Obes Surg . 2022 Sep;32(9):2860-2868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0AFD56-41AD-3FE4-CF23-A83404F4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87" y="1031328"/>
            <a:ext cx="10833130" cy="526768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E05143-1E21-76CC-0A26-1367DE75A3C6}"/>
              </a:ext>
            </a:extLst>
          </p:cNvPr>
          <p:cNvSpPr txBox="1"/>
          <p:nvPr/>
        </p:nvSpPr>
        <p:spPr>
          <a:xfrm>
            <a:off x="0" y="6370727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N=773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80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46F9DB-EF02-0C64-E648-6687F2E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03" y="236639"/>
            <a:ext cx="10442593" cy="685800"/>
          </a:xfrm>
        </p:spPr>
        <p:txBody>
          <a:bodyPr/>
          <a:lstStyle/>
          <a:p>
            <a:pPr algn="ctr"/>
            <a:r>
              <a:rPr lang="it-IT" sz="2800" b="1" dirty="0"/>
              <a:t>Calo ponderale prima della chirurgia bariatrica </a:t>
            </a:r>
            <a:br>
              <a:rPr lang="it-IT" sz="2800" b="1" dirty="0"/>
            </a:br>
            <a:r>
              <a:rPr lang="it-IT" sz="2800" b="1" dirty="0"/>
              <a:t>calo ponderale a 12 e 24 mesi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D7BE8B-DECA-48C3-29FE-278AE1C71F78}"/>
              </a:ext>
            </a:extLst>
          </p:cNvPr>
          <p:cNvSpPr txBox="1"/>
          <p:nvPr/>
        </p:nvSpPr>
        <p:spPr>
          <a:xfrm>
            <a:off x="6016752" y="6430861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Lodewijks Y, et al. Obes Surg . 2022 Jan;32(1):26-32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E05143-1E21-76CC-0A26-1367DE75A3C6}"/>
              </a:ext>
            </a:extLst>
          </p:cNvPr>
          <p:cNvSpPr txBox="1"/>
          <p:nvPr/>
        </p:nvSpPr>
        <p:spPr>
          <a:xfrm>
            <a:off x="0" y="6370727"/>
            <a:ext cx="6175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N=8751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34529B-783A-A2BB-E0BA-5E5FF4289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147"/>
          <a:stretch/>
        </p:blipFill>
        <p:spPr>
          <a:xfrm>
            <a:off x="131240" y="1684713"/>
            <a:ext cx="5538040" cy="3010554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64F08F60-5078-0393-0782-F7D57B8D175E}"/>
              </a:ext>
            </a:extLst>
          </p:cNvPr>
          <p:cNvGrpSpPr/>
          <p:nvPr/>
        </p:nvGrpSpPr>
        <p:grpSpPr>
          <a:xfrm>
            <a:off x="6395207" y="1684713"/>
            <a:ext cx="5544030" cy="3227544"/>
            <a:chOff x="6395207" y="1684713"/>
            <a:chExt cx="5176420" cy="307144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596EAAA-D26F-30BE-508F-D4A757F1F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252"/>
            <a:stretch/>
          </p:blipFill>
          <p:spPr>
            <a:xfrm>
              <a:off x="6400800" y="2216727"/>
              <a:ext cx="5170827" cy="2539433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33CDEBD-9858-8F4B-3C6D-84EF1511A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9580"/>
            <a:stretch/>
          </p:blipFill>
          <p:spPr>
            <a:xfrm>
              <a:off x="6395207" y="1684713"/>
              <a:ext cx="5170827" cy="554182"/>
            </a:xfrm>
            <a:prstGeom prst="rect">
              <a:avLst/>
            </a:prstGeom>
          </p:spPr>
        </p:pic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91974AA5-CD6F-B63F-5A99-B0A3441AE430}"/>
              </a:ext>
            </a:extLst>
          </p:cNvPr>
          <p:cNvSpPr/>
          <p:nvPr/>
        </p:nvSpPr>
        <p:spPr bwMode="auto">
          <a:xfrm>
            <a:off x="171795" y="2241194"/>
            <a:ext cx="5458692" cy="950894"/>
          </a:xfrm>
          <a:prstGeom prst="rect">
            <a:avLst/>
          </a:prstGeom>
          <a:noFill/>
          <a:ln w="28575" cap="flat" cmpd="sng" algn="ctr">
            <a:solidFill>
              <a:srgbClr val="ED09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24A106B-9436-281D-B982-67877C5BC8D0}"/>
              </a:ext>
            </a:extLst>
          </p:cNvPr>
          <p:cNvSpPr/>
          <p:nvPr/>
        </p:nvSpPr>
        <p:spPr bwMode="auto">
          <a:xfrm>
            <a:off x="6435761" y="2233809"/>
            <a:ext cx="5458692" cy="950894"/>
          </a:xfrm>
          <a:prstGeom prst="rect">
            <a:avLst/>
          </a:prstGeom>
          <a:noFill/>
          <a:ln w="28575" cap="flat" cmpd="sng" algn="ctr">
            <a:solidFill>
              <a:srgbClr val="ED09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00A656-4D7D-9761-128A-5D76ECEA64A9}"/>
              </a:ext>
            </a:extLst>
          </p:cNvPr>
          <p:cNvSpPr txBox="1"/>
          <p:nvPr/>
        </p:nvSpPr>
        <p:spPr>
          <a:xfrm>
            <a:off x="0" y="5535932"/>
            <a:ext cx="663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Outcome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: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successful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postoperative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 weight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loss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 (≥ 25% TWL)</a:t>
            </a:r>
          </a:p>
        </p:txBody>
      </p:sp>
    </p:spTree>
    <p:extLst>
      <p:ext uri="{BB962C8B-B14F-4D97-AF65-F5344CB8AC3E}">
        <p14:creationId xmlns:p14="http://schemas.microsoft.com/office/powerpoint/2010/main" val="389845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magine 6" descr="Immagine che contiene testo, Carattere, schermata, numero&#10;&#10;Descrizione generata automaticamente">
            <a:extLst>
              <a:ext uri="{FF2B5EF4-FFF2-40B4-BE49-F238E27FC236}">
                <a16:creationId xmlns:a16="http://schemas.microsoft.com/office/drawing/2014/main" id="{91A6F6C4-EBED-FE6A-8B05-7728F17C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4" y="1119497"/>
            <a:ext cx="6249052" cy="4577431"/>
          </a:xfrm>
          <a:prstGeom prst="rect">
            <a:avLst/>
          </a:prstGeom>
        </p:spPr>
      </p:pic>
      <p:pic>
        <p:nvPicPr>
          <p:cNvPr id="3" name="Immagine 2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507B9DF6-1E8F-7F7D-91DA-D792512D0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606" y="1144642"/>
            <a:ext cx="3217333" cy="2839296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10BBF09-2CB7-A027-432D-A0CC9EA4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38124C1-A422-C7E9-3AA2-0A6493431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8850864-65F9-25F2-B82B-A80E5A39BF0A}"/>
              </a:ext>
            </a:extLst>
          </p:cNvPr>
          <p:cNvSpPr/>
          <p:nvPr/>
        </p:nvSpPr>
        <p:spPr bwMode="auto">
          <a:xfrm>
            <a:off x="1230284" y="1862051"/>
            <a:ext cx="5780116" cy="609479"/>
          </a:xfrm>
          <a:prstGeom prst="rect">
            <a:avLst/>
          </a:prstGeom>
          <a:noFill/>
          <a:ln w="28575" cap="flat" cmpd="sng" algn="ctr">
            <a:solidFill>
              <a:srgbClr val="287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113388"/>
              </a:buClr>
              <a:buSzTx/>
              <a:buFont typeface="Wingdings" pitchFamily="2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3870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Default Theme">
  <a:themeElements>
    <a:clrScheme name="Leere Präsentation 1">
      <a:dk1>
        <a:srgbClr val="000000"/>
      </a:dk1>
      <a:lt1>
        <a:srgbClr val="FFFFFF"/>
      </a:lt1>
      <a:dk2>
        <a:srgbClr val="D8D8D5"/>
      </a:dk2>
      <a:lt2>
        <a:srgbClr val="707061"/>
      </a:lt2>
      <a:accent1>
        <a:srgbClr val="113388"/>
      </a:accent1>
      <a:accent2>
        <a:srgbClr val="426BB3"/>
      </a:accent2>
      <a:accent3>
        <a:srgbClr val="FFFFFF"/>
      </a:accent3>
      <a:accent4>
        <a:srgbClr val="000000"/>
      </a:accent4>
      <a:accent5>
        <a:srgbClr val="AAADC3"/>
      </a:accent5>
      <a:accent6>
        <a:srgbClr val="3B60A2"/>
      </a:accent6>
      <a:hlink>
        <a:srgbClr val="819CCC"/>
      </a:hlink>
      <a:folHlink>
        <a:srgbClr val="C6CEE2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3000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3000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D8D8D5"/>
        </a:dk2>
        <a:lt2>
          <a:srgbClr val="707061"/>
        </a:lt2>
        <a:accent1>
          <a:srgbClr val="113388"/>
        </a:accent1>
        <a:accent2>
          <a:srgbClr val="426BB3"/>
        </a:accent2>
        <a:accent3>
          <a:srgbClr val="FFFFFF"/>
        </a:accent3>
        <a:accent4>
          <a:srgbClr val="000000"/>
        </a:accent4>
        <a:accent5>
          <a:srgbClr val="AAADC3"/>
        </a:accent5>
        <a:accent6>
          <a:srgbClr val="3B60A2"/>
        </a:accent6>
        <a:hlink>
          <a:srgbClr val="819CCC"/>
        </a:hlink>
        <a:folHlink>
          <a:srgbClr val="C6CE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D8D8D5"/>
        </a:dk2>
        <a:lt2>
          <a:srgbClr val="707061"/>
        </a:lt2>
        <a:accent1>
          <a:srgbClr val="113388"/>
        </a:accent1>
        <a:accent2>
          <a:srgbClr val="113388"/>
        </a:accent2>
        <a:accent3>
          <a:srgbClr val="FFFFFF"/>
        </a:accent3>
        <a:accent4>
          <a:srgbClr val="000000"/>
        </a:accent4>
        <a:accent5>
          <a:srgbClr val="AAADC3"/>
        </a:accent5>
        <a:accent6>
          <a:srgbClr val="0E2D7B"/>
        </a:accent6>
        <a:hlink>
          <a:srgbClr val="113388"/>
        </a:hlink>
        <a:folHlink>
          <a:srgbClr val="1133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0</TotalTime>
  <Words>658</Words>
  <Application>Microsoft Office PowerPoint</Application>
  <PresentationFormat>Widescreen</PresentationFormat>
  <Paragraphs>80</Paragraphs>
  <Slides>26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GuardianSansGR-Regular</vt:lpstr>
      <vt:lpstr>Wingdings</vt:lpstr>
      <vt:lpstr>RetrospectVTI</vt:lpstr>
      <vt:lpstr>Default Theme</vt:lpstr>
      <vt:lpstr>LA VLCKD NELLA PREABILITAZIONE DEL PAZIENTE BARIATRICO</vt:lpstr>
      <vt:lpstr>PREABILITAZIONE IN CHIRURGIA</vt:lpstr>
      <vt:lpstr>Presentazione standard di PowerPoint</vt:lpstr>
      <vt:lpstr>Presentazione standard di PowerPoint</vt:lpstr>
      <vt:lpstr>Calo ponderale prima della chirurgia bariatrica outcome perioperatori</vt:lpstr>
      <vt:lpstr>Calo ponderale prima della chirurgia bariatrica mortalità a 30 giorni</vt:lpstr>
      <vt:lpstr>Calo ponderale prima della chirurgia bariatrica calo ponderale a 12 mesi</vt:lpstr>
      <vt:lpstr>Calo ponderale prima della chirurgia bariatrica  calo ponderale a 12 e 24 mesi</vt:lpstr>
      <vt:lpstr>Presentazione standard di PowerPoint</vt:lpstr>
      <vt:lpstr>Presentazione standard di PowerPoint</vt:lpstr>
      <vt:lpstr>Presentazione standard di PowerPoint</vt:lpstr>
      <vt:lpstr>Calo ponderale prima della chirurgia bariatrica – VLCD</vt:lpstr>
      <vt:lpstr>Calo ponderale prima della chirurgia bariatrica - BIB</vt:lpstr>
      <vt:lpstr>Calo ponderale prima della chirurgia bariatrica - BIB</vt:lpstr>
      <vt:lpstr>Presentazione standard di PowerPoint</vt:lpstr>
      <vt:lpstr>VLCKD: calo ponderale più efficace vs. altre diete</vt:lpstr>
      <vt:lpstr>Presentazione standard di PowerPoint</vt:lpstr>
      <vt:lpstr>Presentazione standard di PowerPoint</vt:lpstr>
      <vt:lpstr>VLCKD e perdita di massa grassa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VKLCD  Indicazioni                               e                   Controindicazioni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Caterina Conte</cp:lastModifiedBy>
  <cp:revision>26</cp:revision>
  <dcterms:created xsi:type="dcterms:W3CDTF">2022-02-27T17:36:31Z</dcterms:created>
  <dcterms:modified xsi:type="dcterms:W3CDTF">2024-10-27T17:01:22Z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